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  <p:sldMasterId id="2147483672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</p:sldIdLst>
  <p:sldSz cx="9144000" cy="6858000" type="screen4x3"/>
  <p:notesSz cx="6858000" cy="9144000"/>
  <p:embeddedFontLst>
    <p:embeddedFont>
      <p:font typeface="PT Sans Narrow" panose="020B0604020202020204" charset="-52"/>
      <p:regular r:id="rId20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Trebuchet MS" panose="020B0603020202020204" pitchFamily="34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5632165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5" name="Shape 23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4" name="Shape 2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2" name="Shape 25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6" name="Shape 30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7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 rot="5400000">
            <a:off x="4732337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1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/>
        </p:nvSpPr>
        <p:spPr>
          <a:xfrm>
            <a:off x="-75" y="6727600"/>
            <a:ext cx="9144000" cy="1303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311701" y="593366"/>
            <a:ext cx="8520599" cy="943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PT Sans Narrow"/>
              <a:buNone/>
              <a:defRPr sz="3600" b="1" i="0" u="none" strike="noStrike" cap="non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311701" y="1688433"/>
            <a:ext cx="8520599" cy="440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/>
        </p:nvSpPr>
        <p:spPr>
          <a:xfrm>
            <a:off x="-50" y="3429200"/>
            <a:ext cx="9144000" cy="342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311700" y="1086400"/>
            <a:ext cx="8571300" cy="125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PT Sans Narrow"/>
              <a:buNone/>
              <a:defRPr sz="3600" b="1" i="0" u="none" strike="noStrike" cap="non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"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311701" y="593366"/>
            <a:ext cx="8520599" cy="943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PT Sans Narrow"/>
              <a:buNone/>
              <a:defRPr sz="3600" b="1" i="0" u="none" strike="noStrike" cap="non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311701" y="1688233"/>
            <a:ext cx="3999898" cy="440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body" idx="2"/>
          </p:nvPr>
        </p:nvSpPr>
        <p:spPr>
          <a:xfrm>
            <a:off x="4832401" y="1688233"/>
            <a:ext cx="3999898" cy="440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311701" y="593366"/>
            <a:ext cx="8520599" cy="943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PT Sans Narrow"/>
              <a:buNone/>
              <a:defRPr sz="3600" b="1" i="0" u="none" strike="noStrike" cap="non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311701" y="740800"/>
            <a:ext cx="2807999" cy="10075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PT Sans Narrow"/>
              <a:buNone/>
              <a:defRPr sz="2400" b="1" i="0" u="none" strike="noStrike" cap="non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24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24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24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24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24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24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24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24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311701" y="1852800"/>
            <a:ext cx="2807999" cy="423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2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accent6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490250" y="701800"/>
            <a:ext cx="5613598" cy="545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PT Sans Narrow"/>
              <a:buNone/>
              <a:defRPr sz="5400" b="0" i="0" u="none" strike="noStrike" cap="none">
                <a:solidFill>
                  <a:schemeClr val="dk2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indent="0">
              <a:spcBef>
                <a:spcPts val="0"/>
              </a:spcBef>
              <a:buClr>
                <a:schemeClr val="dk2"/>
              </a:buClr>
              <a:buFont typeface="PT Sans Narrow"/>
              <a:buNone/>
              <a:defRPr sz="5400" b="0">
                <a:solidFill>
                  <a:schemeClr val="dk2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indent="0">
              <a:spcBef>
                <a:spcPts val="0"/>
              </a:spcBef>
              <a:buClr>
                <a:schemeClr val="dk2"/>
              </a:buClr>
              <a:buFont typeface="PT Sans Narrow"/>
              <a:buNone/>
              <a:defRPr sz="5400" b="0">
                <a:solidFill>
                  <a:schemeClr val="dk2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indent="0">
              <a:spcBef>
                <a:spcPts val="0"/>
              </a:spcBef>
              <a:buClr>
                <a:schemeClr val="dk2"/>
              </a:buClr>
              <a:buFont typeface="PT Sans Narrow"/>
              <a:buNone/>
              <a:defRPr sz="5400" b="0">
                <a:solidFill>
                  <a:schemeClr val="dk2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indent="0">
              <a:spcBef>
                <a:spcPts val="0"/>
              </a:spcBef>
              <a:buClr>
                <a:schemeClr val="dk2"/>
              </a:buClr>
              <a:buFont typeface="PT Sans Narrow"/>
              <a:buNone/>
              <a:defRPr sz="5400" b="0">
                <a:solidFill>
                  <a:schemeClr val="dk2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indent="0">
              <a:spcBef>
                <a:spcPts val="0"/>
              </a:spcBef>
              <a:buClr>
                <a:schemeClr val="dk2"/>
              </a:buClr>
              <a:buFont typeface="PT Sans Narrow"/>
              <a:buNone/>
              <a:defRPr sz="5400" b="0">
                <a:solidFill>
                  <a:schemeClr val="dk2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indent="0">
              <a:spcBef>
                <a:spcPts val="0"/>
              </a:spcBef>
              <a:buClr>
                <a:schemeClr val="dk2"/>
              </a:buClr>
              <a:buFont typeface="PT Sans Narrow"/>
              <a:buNone/>
              <a:defRPr sz="5400" b="0">
                <a:solidFill>
                  <a:schemeClr val="dk2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indent="0">
              <a:spcBef>
                <a:spcPts val="0"/>
              </a:spcBef>
              <a:buClr>
                <a:schemeClr val="dk2"/>
              </a:buClr>
              <a:buFont typeface="PT Sans Narrow"/>
              <a:buNone/>
              <a:defRPr sz="5400" b="0">
                <a:solidFill>
                  <a:schemeClr val="dk2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indent="0">
              <a:spcBef>
                <a:spcPts val="0"/>
              </a:spcBef>
              <a:buClr>
                <a:schemeClr val="dk2"/>
              </a:buClr>
              <a:buFont typeface="PT Sans Narrow"/>
              <a:buNone/>
              <a:defRPr sz="5400" b="0">
                <a:solidFill>
                  <a:schemeClr val="dk2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4572000" y="0"/>
            <a:ext cx="4572000" cy="6857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1" name="Shape 121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265501" y="1386233"/>
            <a:ext cx="4045198" cy="2234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PT Sans Narrow"/>
              <a:buNone/>
              <a:defRPr sz="4200" b="1" i="0" u="none" strike="noStrike" cap="non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42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42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42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42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42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42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42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indent="0" algn="ctr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42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subTitle" idx="1"/>
          </p:nvPr>
        </p:nvSpPr>
        <p:spPr>
          <a:xfrm>
            <a:off x="265501" y="3635832"/>
            <a:ext cx="4045198" cy="164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Open Sans"/>
              <a:buNone/>
              <a:defRPr sz="21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Open Sans"/>
              <a:buNone/>
              <a:defRPr sz="21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Open Sans"/>
              <a:buNone/>
              <a:defRPr sz="21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Open Sans"/>
              <a:buNone/>
              <a:defRPr sz="21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Open Sans"/>
              <a:buNone/>
              <a:defRPr sz="21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Open Sans"/>
              <a:buNone/>
              <a:defRPr sz="21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Open Sans"/>
              <a:buNone/>
              <a:defRPr sz="21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Open Sans"/>
              <a:buNone/>
              <a:defRPr sz="21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Open Sans"/>
              <a:buNone/>
              <a:defRPr sz="21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Font typeface="Open Sans"/>
              <a:buNone/>
              <a:defRPr sz="1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Font typeface="Open Sans"/>
              <a:buNone/>
              <a:defRPr sz="1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Font typeface="Open Sans"/>
              <a:buNone/>
              <a:defRPr sz="1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Font typeface="Open Sans"/>
              <a:buNone/>
              <a:defRPr sz="1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Font typeface="Open Sans"/>
              <a:buNone/>
              <a:defRPr sz="1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Font typeface="Open Sans"/>
              <a:buNone/>
              <a:defRPr sz="1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Font typeface="Open Sans"/>
              <a:buNone/>
              <a:defRPr sz="1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Font typeface="Open Sans"/>
              <a:buNone/>
              <a:defRPr sz="1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1"/>
              </a:buClr>
              <a:buFont typeface="Open Sans"/>
              <a:buNone/>
              <a:defRPr sz="14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5" name="Shape 125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"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-75" y="6727600"/>
            <a:ext cx="9144000" cy="1303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311703" y="593368"/>
            <a:ext cx="8520599" cy="943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311703" y="1688433"/>
            <a:ext cx="8520599" cy="440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8472460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Clr>
                <a:srgbClr val="888888"/>
              </a:buClr>
              <a:buSzPct val="25000"/>
              <a:buFont typeface="Calibri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311700" y="5640967"/>
            <a:ext cx="5998800" cy="798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PT Sans Narrow"/>
              <a:buNone/>
              <a:defRPr sz="2400" b="0" i="0" u="none" strike="noStrike" cap="none">
                <a:solidFill>
                  <a:schemeClr val="dk2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/>
        </p:nvSpPr>
        <p:spPr>
          <a:xfrm>
            <a:off x="-75" y="6727600"/>
            <a:ext cx="9144000" cy="1303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311701" y="1739800"/>
            <a:ext cx="8520599" cy="2051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PT Sans Narrow"/>
              <a:buNone/>
              <a:defRPr sz="13000" b="1" i="0" u="none" strike="noStrike" cap="none">
                <a:solidFill>
                  <a:schemeClr val="accent3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indent="0" algn="ctr">
              <a:spcBef>
                <a:spcPts val="0"/>
              </a:spcBef>
              <a:buClr>
                <a:schemeClr val="accent3"/>
              </a:buClr>
              <a:buFont typeface="PT Sans Narrow"/>
              <a:buNone/>
              <a:defRPr sz="13000" b="1">
                <a:solidFill>
                  <a:schemeClr val="accent3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indent="0" algn="ctr">
              <a:spcBef>
                <a:spcPts val="0"/>
              </a:spcBef>
              <a:buClr>
                <a:schemeClr val="accent3"/>
              </a:buClr>
              <a:buFont typeface="PT Sans Narrow"/>
              <a:buNone/>
              <a:defRPr sz="13000" b="1">
                <a:solidFill>
                  <a:schemeClr val="accent3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indent="0" algn="ctr">
              <a:spcBef>
                <a:spcPts val="0"/>
              </a:spcBef>
              <a:buClr>
                <a:schemeClr val="accent3"/>
              </a:buClr>
              <a:buFont typeface="PT Sans Narrow"/>
              <a:buNone/>
              <a:defRPr sz="13000" b="1">
                <a:solidFill>
                  <a:schemeClr val="accent3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indent="0" algn="ctr">
              <a:spcBef>
                <a:spcPts val="0"/>
              </a:spcBef>
              <a:buClr>
                <a:schemeClr val="accent3"/>
              </a:buClr>
              <a:buFont typeface="PT Sans Narrow"/>
              <a:buNone/>
              <a:defRPr sz="13000" b="1">
                <a:solidFill>
                  <a:schemeClr val="accent3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indent="0" algn="ctr">
              <a:spcBef>
                <a:spcPts val="0"/>
              </a:spcBef>
              <a:buClr>
                <a:schemeClr val="accent3"/>
              </a:buClr>
              <a:buFont typeface="PT Sans Narrow"/>
              <a:buNone/>
              <a:defRPr sz="13000" b="1">
                <a:solidFill>
                  <a:schemeClr val="accent3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indent="0" algn="ctr">
              <a:spcBef>
                <a:spcPts val="0"/>
              </a:spcBef>
              <a:buClr>
                <a:schemeClr val="accent3"/>
              </a:buClr>
              <a:buFont typeface="PT Sans Narrow"/>
              <a:buNone/>
              <a:defRPr sz="13000" b="1">
                <a:solidFill>
                  <a:schemeClr val="accent3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indent="0" algn="ctr">
              <a:spcBef>
                <a:spcPts val="0"/>
              </a:spcBef>
              <a:buClr>
                <a:schemeClr val="accent3"/>
              </a:buClr>
              <a:buFont typeface="PT Sans Narrow"/>
              <a:buNone/>
              <a:defRPr sz="13000" b="1">
                <a:solidFill>
                  <a:schemeClr val="accent3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indent="0" algn="ctr">
              <a:spcBef>
                <a:spcPts val="0"/>
              </a:spcBef>
              <a:buClr>
                <a:schemeClr val="accent3"/>
              </a:buClr>
              <a:buFont typeface="PT Sans Narrow"/>
              <a:buNone/>
              <a:defRPr sz="13000" b="1">
                <a:solidFill>
                  <a:schemeClr val="accent3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311701" y="3994201"/>
            <a:ext cx="8520599" cy="14287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457200" marR="0" lvl="1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2743200" marR="0" lvl="6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200400" marR="0" lvl="7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3657600" marR="0" lvl="8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ru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722312" y="4406901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4645026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645026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202" y="273048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575050" y="273052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457202" y="1435101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ru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11701" y="593366"/>
            <a:ext cx="8520599" cy="943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PT Sans Narrow"/>
              <a:buNone/>
              <a:defRPr sz="3600" b="1" i="0" u="none" strike="noStrike" cap="non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indent="0">
              <a:spcBef>
                <a:spcPts val="0"/>
              </a:spcBef>
              <a:buClr>
                <a:schemeClr val="accent1"/>
              </a:buClr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311701" y="1688433"/>
            <a:ext cx="8520599" cy="440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8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457200" marR="0" lvl="1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914400" marR="0" lvl="2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371600" marR="0" lvl="3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1828800" marR="0" lvl="4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286000" marR="0" lvl="5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2743200" marR="0" lvl="6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200400" marR="0" lvl="7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3657600" marR="0" lvl="8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" sz="1000">
                <a:solidFill>
                  <a:srgbClr val="695D46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lang="ru" sz="1000">
              <a:solidFill>
                <a:srgbClr val="695D4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 descr="https://lh6.googleusercontent.com/lUXVNeY4cXN0EDFSeenlc2kWRaswcvlhGAyBJLz9EMpJImy-GNVRmXjQpEGhopZ6L539ILlFmy2BHUg7q5LPO2O8eHDiefw-pbZwKFs__qpmRFrEGH8iJp-b4v-u2V6l-WgJ_iBBNyk"/>
          <p:cNvSpPr/>
          <p:nvPr/>
        </p:nvSpPr>
        <p:spPr>
          <a:xfrm>
            <a:off x="155575" y="84139"/>
            <a:ext cx="304799" cy="304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Shape 141" descr="https://lh6.googleusercontent.com/lUXVNeY4cXN0EDFSeenlc2kWRaswcvlhGAyBJLz9EMpJImy-GNVRmXjQpEGhopZ6L539ILlFmy2BHUg7q5LPO2O8eHDiefw-pbZwKFs__qpmRFrEGH8iJp-b4v-u2V6l-WgJ_iBBNyk"/>
          <p:cNvSpPr/>
          <p:nvPr/>
        </p:nvSpPr>
        <p:spPr>
          <a:xfrm>
            <a:off x="307975" y="236538"/>
            <a:ext cx="304799" cy="304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Shape 142" descr="https://lh6.googleusercontent.com/lUXVNeY4cXN0EDFSeenlc2kWRaswcvlhGAyBJLz9EMpJImy-GNVRmXjQpEGhopZ6L539ILlFmy2BHUg7q5LPO2O8eHDiefw-pbZwKFs__qpmRFrEGH8iJp-b4v-u2V6l-WgJ_iBBNyk"/>
          <p:cNvSpPr/>
          <p:nvPr/>
        </p:nvSpPr>
        <p:spPr>
          <a:xfrm>
            <a:off x="460375" y="388938"/>
            <a:ext cx="304799" cy="304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Shape 143"/>
          <p:cNvPicPr preferRelativeResize="0"/>
          <p:nvPr/>
        </p:nvPicPr>
        <p:blipFill rotWithShape="1">
          <a:blip r:embed="rId3">
            <a:alphaModFix/>
          </a:blip>
          <a:srcRect l="36589" t="32539" r="20909" b="18452"/>
          <a:stretch/>
        </p:blipFill>
        <p:spPr>
          <a:xfrm>
            <a:off x="0" y="236538"/>
            <a:ext cx="9144000" cy="60394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Shape 215"/>
          <p:cNvPicPr preferRelativeResize="0"/>
          <p:nvPr/>
        </p:nvPicPr>
        <p:blipFill rotWithShape="1">
          <a:blip r:embed="rId3">
            <a:alphaModFix/>
          </a:blip>
          <a:srcRect l="6652" t="21849" r="51181" b="9230"/>
          <a:stretch/>
        </p:blipFill>
        <p:spPr>
          <a:xfrm>
            <a:off x="467543" y="7644"/>
            <a:ext cx="8136903" cy="68503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/>
        </p:nvSpPr>
        <p:spPr>
          <a:xfrm>
            <a:off x="130990" y="1899655"/>
            <a:ext cx="8424935" cy="14773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1. Анализ и  сбор информации: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  сбор информации ;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  формулировка условия задачи;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  определение конечных целей решения задачи;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  анализ технических и программных средств;</a:t>
            </a:r>
          </a:p>
        </p:txBody>
      </p:sp>
      <p:sp>
        <p:nvSpPr>
          <p:cNvPr id="221" name="Shape 221"/>
          <p:cNvSpPr txBox="1"/>
          <p:nvPr/>
        </p:nvSpPr>
        <p:spPr>
          <a:xfrm>
            <a:off x="323528" y="404663"/>
            <a:ext cx="4650184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54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С чего  начать?</a:t>
            </a:r>
          </a:p>
        </p:txBody>
      </p:sp>
      <p:pic>
        <p:nvPicPr>
          <p:cNvPr id="222" name="Shape 2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15045" y="8659"/>
            <a:ext cx="2219325" cy="221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Shape 2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95935" y="3345423"/>
            <a:ext cx="5160763" cy="33291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/>
        </p:nvSpPr>
        <p:spPr>
          <a:xfrm>
            <a:off x="1619671" y="260650"/>
            <a:ext cx="5857949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С  чего начать???</a:t>
            </a:r>
          </a:p>
        </p:txBody>
      </p:sp>
      <p:pic>
        <p:nvPicPr>
          <p:cNvPr id="229" name="Shape 2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595" y="1316951"/>
            <a:ext cx="2720053" cy="204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Shape 2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22985" y="0"/>
            <a:ext cx="1711076" cy="1711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Shape 2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64646" y="1645996"/>
            <a:ext cx="6401236" cy="5112567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Shape 232"/>
          <p:cNvSpPr txBox="1"/>
          <p:nvPr/>
        </p:nvSpPr>
        <p:spPr>
          <a:xfrm>
            <a:off x="77611" y="6380098"/>
            <a:ext cx="3673441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 b="1">
                <a:solidFill>
                  <a:srgbClr val="0F243E"/>
                </a:solidFill>
                <a:latin typeface="Calibri"/>
                <a:ea typeface="Calibri"/>
                <a:cs typeface="Calibri"/>
                <a:sym typeface="Calibri"/>
              </a:rPr>
              <a:t>Обменяйтесь  ссылками ….по mail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Shape 2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47741" y="3872576"/>
            <a:ext cx="4586628" cy="295423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Shape 238"/>
          <p:cNvSpPr/>
          <p:nvPr/>
        </p:nvSpPr>
        <p:spPr>
          <a:xfrm>
            <a:off x="130990" y="1899657"/>
            <a:ext cx="8833497" cy="20313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2. Проектирование 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разработка алгоритма в  виде блок-схемы.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разработка математической модели;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разработка структур данных.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выбор метода проектирования алгоритма;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выбор формы записи алгоритма (блок-схемы, псевдокод и др.);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описание данных (их типов, диапазонов величин, структуры и т. п.).</a:t>
            </a:r>
          </a:p>
        </p:txBody>
      </p:sp>
      <p:sp>
        <p:nvSpPr>
          <p:cNvPr id="239" name="Shape 239"/>
          <p:cNvSpPr txBox="1"/>
          <p:nvPr/>
        </p:nvSpPr>
        <p:spPr>
          <a:xfrm>
            <a:off x="323528" y="312268"/>
            <a:ext cx="4295278" cy="830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48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С  чего  начать?</a:t>
            </a:r>
          </a:p>
        </p:txBody>
      </p:sp>
      <p:pic>
        <p:nvPicPr>
          <p:cNvPr id="240" name="Shape 2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15045" y="8659"/>
            <a:ext cx="2219325" cy="2219325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Shape 241"/>
          <p:cNvSpPr txBox="1"/>
          <p:nvPr/>
        </p:nvSpPr>
        <p:spPr>
          <a:xfrm>
            <a:off x="100189" y="6382532"/>
            <a:ext cx="3637405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 b="1">
                <a:solidFill>
                  <a:srgbClr val="0F243E"/>
                </a:solidFill>
                <a:latin typeface="Calibri"/>
                <a:ea typeface="Calibri"/>
                <a:cs typeface="Calibri"/>
                <a:sym typeface="Calibri"/>
              </a:rPr>
              <a:t>Обменяйтесь   предложениями …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Shape 2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6246" y="3717033"/>
            <a:ext cx="4828122" cy="3109779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Shape 247"/>
          <p:cNvSpPr/>
          <p:nvPr/>
        </p:nvSpPr>
        <p:spPr>
          <a:xfrm>
            <a:off x="130990" y="2060848"/>
            <a:ext cx="8833497" cy="14773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3. Программирование: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  </a:t>
            </a: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выбор языка программирования;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  уточнение способов организации данных;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  запись алгоритма на выбранном языке программирования.</a:t>
            </a:r>
          </a:p>
        </p:txBody>
      </p:sp>
      <p:sp>
        <p:nvSpPr>
          <p:cNvPr id="248" name="Shape 248"/>
          <p:cNvSpPr txBox="1"/>
          <p:nvPr/>
        </p:nvSpPr>
        <p:spPr>
          <a:xfrm>
            <a:off x="305452" y="410435"/>
            <a:ext cx="5013744" cy="707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4000" b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Практическая  работа</a:t>
            </a:r>
          </a:p>
        </p:txBody>
      </p:sp>
      <p:pic>
        <p:nvPicPr>
          <p:cNvPr id="249" name="Shape 24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28185" y="76805"/>
            <a:ext cx="2760030" cy="27600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Shape 254"/>
          <p:cNvPicPr preferRelativeResize="0"/>
          <p:nvPr/>
        </p:nvPicPr>
        <p:blipFill rotWithShape="1">
          <a:blip r:embed="rId3">
            <a:alphaModFix/>
          </a:blip>
          <a:srcRect l="19759" t="17195" r="22527" b="21442"/>
          <a:stretch/>
        </p:blipFill>
        <p:spPr>
          <a:xfrm>
            <a:off x="542795" y="2460630"/>
            <a:ext cx="7731900" cy="462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Shape 255"/>
          <p:cNvPicPr preferRelativeResize="0"/>
          <p:nvPr/>
        </p:nvPicPr>
        <p:blipFill rotWithShape="1">
          <a:blip r:embed="rId4">
            <a:alphaModFix/>
          </a:blip>
          <a:srcRect l="25036" t="15715" r="15727" b="22817"/>
          <a:stretch/>
        </p:blipFill>
        <p:spPr>
          <a:xfrm>
            <a:off x="0" y="26966"/>
            <a:ext cx="3059832" cy="21532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 txBox="1">
            <a:spLocks noGrp="1"/>
          </p:cNvSpPr>
          <p:nvPr>
            <p:ph type="title"/>
          </p:nvPr>
        </p:nvSpPr>
        <p:spPr>
          <a:xfrm>
            <a:off x="311701" y="593366"/>
            <a:ext cx="8520599" cy="943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PT Sans Narrow"/>
              <a:buNone/>
            </a:pPr>
            <a:r>
              <a:rPr lang="ru" sz="3600" b="1" i="0" u="none" strike="noStrike" cap="non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Критерии  оценивания…</a:t>
            </a:r>
          </a:p>
        </p:txBody>
      </p:sp>
      <p:sp>
        <p:nvSpPr>
          <p:cNvPr id="309" name="Shape 309"/>
          <p:cNvSpPr/>
          <p:nvPr/>
        </p:nvSpPr>
        <p:spPr>
          <a:xfrm>
            <a:off x="9987" y="1484783"/>
            <a:ext cx="9144000" cy="33239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•"/>
            </a:pPr>
            <a:r>
              <a:rPr lang="ru" sz="24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создает дружественный </a:t>
            </a:r>
            <a:r>
              <a:rPr lang="ru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интерфейс</a:t>
            </a:r>
            <a:r>
              <a:rPr lang="ru" sz="24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программы, используя визуальные компоненты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•"/>
            </a:pPr>
            <a:r>
              <a:rPr lang="ru" sz="24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использует в приложении как минимум </a:t>
            </a:r>
            <a:r>
              <a:rPr lang="ru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две формы </a:t>
            </a:r>
            <a:r>
              <a:rPr lang="ru" sz="24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и осуществляет навигацию (переход) между ними</a:t>
            </a:r>
          </a:p>
          <a:p>
            <a:pPr marL="285750" marR="0" lvl="0" indent="-28575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•"/>
            </a:pPr>
            <a:r>
              <a:rPr lang="ru" sz="24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соблюдает правила корректного завершения работы (например с сообщением «вы действительно хотите завершить работу»)</a:t>
            </a:r>
          </a:p>
          <a:p>
            <a:pPr marL="285750" marR="0" lvl="0" indent="-285750" algn="l" rtl="0">
              <a:spcBef>
                <a:spcPts val="0"/>
              </a:spcBef>
              <a:buClr>
                <a:srgbClr val="FF0000"/>
              </a:buClr>
              <a:buSzPct val="100000"/>
              <a:buFont typeface="Arial"/>
              <a:buChar char="•"/>
            </a:pPr>
            <a:r>
              <a:rPr lang="ru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выбирает</a:t>
            </a:r>
            <a:r>
              <a:rPr lang="ru" sz="24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цветовую гамму </a:t>
            </a:r>
            <a:r>
              <a:rPr lang="ru" sz="24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для интерфейса, согласно нормам оформления интерфейса программ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/>
        </p:nvSpPr>
        <p:spPr>
          <a:xfrm>
            <a:off x="510225" y="611441"/>
            <a:ext cx="1183335" cy="430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Analysis</a:t>
            </a:r>
          </a:p>
        </p:txBody>
      </p:sp>
      <p:sp>
        <p:nvSpPr>
          <p:cNvPr id="149" name="Shape 149"/>
          <p:cNvSpPr/>
          <p:nvPr/>
        </p:nvSpPr>
        <p:spPr>
          <a:xfrm rot="-231757">
            <a:off x="5098322" y="5556416"/>
            <a:ext cx="3215833" cy="7694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Анализ и исследование задачи</a:t>
            </a:r>
          </a:p>
        </p:txBody>
      </p:sp>
      <p:sp>
        <p:nvSpPr>
          <p:cNvPr id="150" name="Shape 150"/>
          <p:cNvSpPr/>
          <p:nvPr/>
        </p:nvSpPr>
        <p:spPr>
          <a:xfrm rot="464078">
            <a:off x="2961316" y="657609"/>
            <a:ext cx="3046966" cy="7694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Тапсырмалардыталдау және зерттеу</a:t>
            </a:r>
          </a:p>
        </p:txBody>
      </p:sp>
      <p:sp>
        <p:nvSpPr>
          <p:cNvPr id="151" name="Shape 151"/>
          <p:cNvSpPr/>
          <p:nvPr/>
        </p:nvSpPr>
        <p:spPr>
          <a:xfrm>
            <a:off x="3275856" y="1892831"/>
            <a:ext cx="1375698" cy="430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Designing</a:t>
            </a:r>
          </a:p>
        </p:txBody>
      </p:sp>
      <p:sp>
        <p:nvSpPr>
          <p:cNvPr id="152" name="Shape 152"/>
          <p:cNvSpPr/>
          <p:nvPr/>
        </p:nvSpPr>
        <p:spPr>
          <a:xfrm rot="-307584">
            <a:off x="336615" y="1963752"/>
            <a:ext cx="2335895" cy="4308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Проектирование</a:t>
            </a:r>
          </a:p>
        </p:txBody>
      </p:sp>
      <p:sp>
        <p:nvSpPr>
          <p:cNvPr id="153" name="Shape 153"/>
          <p:cNvSpPr/>
          <p:nvPr/>
        </p:nvSpPr>
        <p:spPr>
          <a:xfrm>
            <a:off x="3491880" y="2948949"/>
            <a:ext cx="1330814" cy="430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Жобалау</a:t>
            </a:r>
          </a:p>
        </p:txBody>
      </p:sp>
      <p:sp>
        <p:nvSpPr>
          <p:cNvPr id="154" name="Shape 154"/>
          <p:cNvSpPr/>
          <p:nvPr/>
        </p:nvSpPr>
        <p:spPr>
          <a:xfrm rot="-923811">
            <a:off x="-781435" y="4527620"/>
            <a:ext cx="4571999" cy="430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Implementation</a:t>
            </a:r>
          </a:p>
        </p:txBody>
      </p:sp>
      <p:sp>
        <p:nvSpPr>
          <p:cNvPr id="155" name="Shape 155"/>
          <p:cNvSpPr/>
          <p:nvPr/>
        </p:nvSpPr>
        <p:spPr>
          <a:xfrm rot="750845">
            <a:off x="3249356" y="4454006"/>
            <a:ext cx="3186833" cy="7694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Программирование</a:t>
            </a:r>
          </a:p>
          <a:p>
            <a:pPr marL="0" marR="0" lvl="0" indent="0" algn="ctr" rtl="0">
              <a:spcBef>
                <a:spcPts val="0"/>
              </a:spcBef>
              <a:buNone/>
            </a:pPr>
            <a:endParaRPr sz="22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6" name="Shape 156"/>
          <p:cNvSpPr/>
          <p:nvPr/>
        </p:nvSpPr>
        <p:spPr>
          <a:xfrm>
            <a:off x="435202" y="3164391"/>
            <a:ext cx="2138726" cy="430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Бағдарламалау</a:t>
            </a:r>
          </a:p>
        </p:txBody>
      </p:sp>
      <p:sp>
        <p:nvSpPr>
          <p:cNvPr id="157" name="Shape 157"/>
          <p:cNvSpPr/>
          <p:nvPr/>
        </p:nvSpPr>
        <p:spPr>
          <a:xfrm rot="-611475">
            <a:off x="5436096" y="477360"/>
            <a:ext cx="4571999" cy="4308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Testing</a:t>
            </a:r>
          </a:p>
        </p:txBody>
      </p:sp>
      <p:sp>
        <p:nvSpPr>
          <p:cNvPr id="158" name="Shape 158"/>
          <p:cNvSpPr/>
          <p:nvPr/>
        </p:nvSpPr>
        <p:spPr>
          <a:xfrm>
            <a:off x="4932039" y="3267176"/>
            <a:ext cx="3017802" cy="7694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Тестирование и отладка</a:t>
            </a:r>
          </a:p>
        </p:txBody>
      </p:sp>
      <p:sp>
        <p:nvSpPr>
          <p:cNvPr id="159" name="Shape 159"/>
          <p:cNvSpPr/>
          <p:nvPr/>
        </p:nvSpPr>
        <p:spPr>
          <a:xfrm rot="-924315">
            <a:off x="6943659" y="4126934"/>
            <a:ext cx="1936963" cy="7694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Тестілеу және жөндеу</a:t>
            </a:r>
          </a:p>
        </p:txBody>
      </p:sp>
      <p:sp>
        <p:nvSpPr>
          <p:cNvPr id="160" name="Shape 160"/>
          <p:cNvSpPr/>
          <p:nvPr/>
        </p:nvSpPr>
        <p:spPr>
          <a:xfrm>
            <a:off x="4355976" y="2372884"/>
            <a:ext cx="4572000" cy="430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FF0000"/>
                </a:solidFill>
                <a:latin typeface="Trebuchet MS"/>
                <a:ea typeface="Trebuchet MS"/>
                <a:cs typeface="Trebuchet MS"/>
                <a:sym typeface="Trebuchet MS"/>
              </a:rPr>
              <a:t>Evaluation</a:t>
            </a:r>
          </a:p>
        </p:txBody>
      </p:sp>
      <p:sp>
        <p:nvSpPr>
          <p:cNvPr id="161" name="Shape 161"/>
          <p:cNvSpPr/>
          <p:nvPr/>
        </p:nvSpPr>
        <p:spPr>
          <a:xfrm>
            <a:off x="6253492" y="1289113"/>
            <a:ext cx="2843807" cy="7694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20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Анализ результатов решения задачи</a:t>
            </a:r>
          </a:p>
        </p:txBody>
      </p:sp>
      <p:sp>
        <p:nvSpPr>
          <p:cNvPr id="162" name="Shape 162"/>
          <p:cNvSpPr/>
          <p:nvPr/>
        </p:nvSpPr>
        <p:spPr>
          <a:xfrm>
            <a:off x="1403648" y="5147126"/>
            <a:ext cx="3078088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Тапсырмалардың шешу жолдарының нәтижелерін талдау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/>
        </p:nvSpPr>
        <p:spPr>
          <a:xfrm>
            <a:off x="1043609" y="3494910"/>
            <a:ext cx="7494808" cy="707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4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https://learningapps.org/3478574</a:t>
            </a:r>
          </a:p>
        </p:txBody>
      </p:sp>
      <p:pic>
        <p:nvPicPr>
          <p:cNvPr id="168" name="Shape 168"/>
          <p:cNvPicPr preferRelativeResize="0"/>
          <p:nvPr/>
        </p:nvPicPr>
        <p:blipFill rotWithShape="1">
          <a:blip r:embed="rId3">
            <a:alphaModFix/>
          </a:blip>
          <a:srcRect l="14804" t="8594" r="60407" b="80495"/>
          <a:stretch/>
        </p:blipFill>
        <p:spPr>
          <a:xfrm>
            <a:off x="106736" y="398986"/>
            <a:ext cx="5529069" cy="1368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Shape 1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02799" y="8176"/>
            <a:ext cx="2219137" cy="2219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Shape 1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8797" y="3343880"/>
            <a:ext cx="7591424" cy="3124199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Shape 175"/>
          <p:cNvSpPr txBox="1"/>
          <p:nvPr/>
        </p:nvSpPr>
        <p:spPr>
          <a:xfrm>
            <a:off x="548124" y="1833150"/>
            <a:ext cx="7936200" cy="110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6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Программирование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Shape 1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84367" y="5598367"/>
            <a:ext cx="1259634" cy="1259634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Shape 181"/>
          <p:cNvSpPr txBox="1"/>
          <p:nvPr/>
        </p:nvSpPr>
        <p:spPr>
          <a:xfrm>
            <a:off x="23310" y="63247"/>
            <a:ext cx="8393066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Цели обучения </a:t>
            </a: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</a:p>
        </p:txBody>
      </p:sp>
      <p:sp>
        <p:nvSpPr>
          <p:cNvPr id="182" name="Shape 182"/>
          <p:cNvSpPr/>
          <p:nvPr/>
        </p:nvSpPr>
        <p:spPr>
          <a:xfrm>
            <a:off x="13871" y="852279"/>
            <a:ext cx="9144000" cy="267765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5750" marR="0" lvl="0" indent="-285750" algn="just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писать программный код в объектно-ориентированной среде программирования с использованием основных операторов для обработки информации и операторов, устанавливающих свойства объектов и событий.</a:t>
            </a:r>
          </a:p>
          <a:p>
            <a:pPr marL="0" marR="0" lvl="0" indent="0" algn="just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00113" marR="0" lvl="0" indent="344487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выбирает события верно, согласно логике программы и  изменяет программным способом свойства объекта по вызываемому событию</a:t>
            </a:r>
          </a:p>
          <a:p>
            <a:pPr marL="900113" marR="0" lvl="0" indent="344487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правильно пишет код в объектно-ориентированной среде</a:t>
            </a:r>
          </a:p>
          <a:p>
            <a:pPr marL="900113" marR="0" lvl="0" indent="344487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изменяет через программный код свойства объектов</a:t>
            </a:r>
          </a:p>
          <a:p>
            <a:pPr marL="900113" marR="0" lvl="0" indent="344487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использует операции при обработке данных, например, перевод строковых данных в числовое или наоборот</a:t>
            </a:r>
          </a:p>
        </p:txBody>
      </p:sp>
      <p:sp>
        <p:nvSpPr>
          <p:cNvPr id="183" name="Shape 183"/>
          <p:cNvSpPr/>
          <p:nvPr/>
        </p:nvSpPr>
        <p:spPr>
          <a:xfrm>
            <a:off x="-12155" y="3529935"/>
            <a:ext cx="9144000" cy="2369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85750" marR="0" lvl="0" indent="-285750" algn="just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оформлять интерфейс программы, используя различные возможности объектно-ориентированного языка программирования</a:t>
            </a:r>
          </a:p>
          <a:p>
            <a:pPr marL="811213" marR="0" lvl="0" indent="344487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создает дружественный интерфейс программы, используя визуальные компоненты</a:t>
            </a:r>
          </a:p>
          <a:p>
            <a:pPr marL="811213" marR="0" lvl="0" indent="344487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использует в приложении как минимум две формы и осуществляет навигацию (переход) между ними</a:t>
            </a:r>
          </a:p>
          <a:p>
            <a:pPr marL="811213" marR="0" lvl="0" indent="344487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соблюдает правила корректного завершения работы (например с сообщением «вы действительно хотите завершить работу»)</a:t>
            </a:r>
          </a:p>
          <a:p>
            <a:pPr marL="811213" marR="0" lvl="0" indent="344487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выбирает цветовую гамму для интерфейса, согласно нормам оформления интерфейса программ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Shape 1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80813" y="188641"/>
            <a:ext cx="5913107" cy="443483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Shape 189"/>
          <p:cNvSpPr txBox="1"/>
          <p:nvPr/>
        </p:nvSpPr>
        <p:spPr>
          <a:xfrm>
            <a:off x="1835967" y="5229201"/>
            <a:ext cx="5857949" cy="10156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С  чего начать???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 rotWithShape="1">
          <a:blip r:embed="rId3">
            <a:alphaModFix/>
          </a:blip>
          <a:srcRect l="1" t="5139" r="1" b="10271"/>
          <a:stretch/>
        </p:blipFill>
        <p:spPr>
          <a:xfrm rot="291403">
            <a:off x="5461194" y="2095134"/>
            <a:ext cx="3819547" cy="2705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Shape 19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58247">
            <a:off x="5937292" y="156281"/>
            <a:ext cx="3107691" cy="2755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Shape 19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218766">
            <a:off x="744339" y="128193"/>
            <a:ext cx="3447709" cy="2827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Shape 19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99889">
            <a:off x="631455" y="2160850"/>
            <a:ext cx="2606116" cy="4335631"/>
          </a:xfrm>
          <a:prstGeom prst="rect">
            <a:avLst/>
          </a:prstGeom>
          <a:noFill/>
          <a:ln w="127000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st="95250" dir="10500000" sx="97000" sy="23000" kx="900000" ky="900000" algn="br" rotWithShape="0">
              <a:srgbClr val="000000">
                <a:alpha val="20000"/>
              </a:srgbClr>
            </a:outerShdw>
          </a:effectLst>
        </p:spPr>
      </p:pic>
      <p:pic>
        <p:nvPicPr>
          <p:cNvPr id="198" name="Shape 198"/>
          <p:cNvPicPr preferRelativeResize="0"/>
          <p:nvPr/>
        </p:nvPicPr>
        <p:blipFill rotWithShape="1">
          <a:blip r:embed="rId7">
            <a:alphaModFix/>
          </a:blip>
          <a:srcRect l="29018" t="21611" r="11139" b="21371"/>
          <a:stretch/>
        </p:blipFill>
        <p:spPr>
          <a:xfrm rot="212440">
            <a:off x="5268402" y="3966926"/>
            <a:ext cx="3785687" cy="2705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Shape 19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346333">
            <a:off x="128118" y="4215368"/>
            <a:ext cx="4274221" cy="2389564"/>
          </a:xfrm>
          <a:prstGeom prst="rect">
            <a:avLst/>
          </a:prstGeom>
          <a:noFill/>
          <a:ln w="127000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st="95250" dir="10500000" sx="97000" sy="23000" kx="900000" ky="900000" algn="br" rotWithShape="0">
              <a:srgbClr val="000000">
                <a:alpha val="20000"/>
              </a:srgbClr>
            </a:outerShdw>
          </a:effectLst>
        </p:spPr>
      </p:pic>
      <p:sp>
        <p:nvSpPr>
          <p:cNvPr id="200" name="Shape 200"/>
          <p:cNvSpPr txBox="1"/>
          <p:nvPr/>
        </p:nvSpPr>
        <p:spPr>
          <a:xfrm>
            <a:off x="1904782" y="2861438"/>
            <a:ext cx="6328655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Каким образом 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" sz="2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организовать обучение на расстоянии?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xfrm>
            <a:off x="539552" y="2636911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FF0000"/>
              </a:buClr>
              <a:buSzPct val="25000"/>
              <a:buFont typeface="Calibri"/>
              <a:buNone/>
            </a:pPr>
            <a:r>
              <a:rPr lang="ru" sz="3959" b="1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Структура электронного учебного пособия???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Shape 210"/>
          <p:cNvPicPr preferRelativeResize="0"/>
          <p:nvPr/>
        </p:nvPicPr>
        <p:blipFill rotWithShape="1">
          <a:blip r:embed="rId3">
            <a:alphaModFix/>
          </a:blip>
          <a:srcRect l="6686" t="20866" r="51786" b="14359"/>
          <a:stretch/>
        </p:blipFill>
        <p:spPr>
          <a:xfrm>
            <a:off x="755575" y="0"/>
            <a:ext cx="792088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</Words>
  <Application>Microsoft Office PowerPoint</Application>
  <PresentationFormat>Экран (4:3)</PresentationFormat>
  <Paragraphs>62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PT Sans Narrow</vt:lpstr>
      <vt:lpstr>Calibri</vt:lpstr>
      <vt:lpstr>Open Sans</vt:lpstr>
      <vt:lpstr>Trebuchet MS</vt:lpstr>
      <vt:lpstr>Тема Office</vt:lpstr>
      <vt:lpstr>1_tropic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электронного учебного пособия???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 оценивания…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Гайсагалеева Бахит Мухитовна</dc:creator>
  <cp:lastModifiedBy>Гайсагалеева Бахит Мухитовна</cp:lastModifiedBy>
  <cp:revision>1</cp:revision>
  <dcterms:modified xsi:type="dcterms:W3CDTF">2017-05-18T10:06:42Z</dcterms:modified>
</cp:coreProperties>
</file>